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60" r:id="rId5"/>
    <p:sldId id="259"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9C3"/>
    <a:srgbClr val="FFFFD9"/>
    <a:srgbClr val="FFFFFF"/>
    <a:srgbClr val="FFFFE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348" autoAdjust="0"/>
  </p:normalViewPr>
  <p:slideViewPr>
    <p:cSldViewPr>
      <p:cViewPr varScale="1">
        <p:scale>
          <a:sx n="63" d="100"/>
          <a:sy n="63" d="100"/>
        </p:scale>
        <p:origin x="-2100" y="-102"/>
      </p:cViewPr>
      <p:guideLst>
        <p:guide orient="horz" pos="2160"/>
        <p:guide pos="2880"/>
      </p:guideLst>
    </p:cSldViewPr>
  </p:slideViewPr>
  <p:notesTextViewPr>
    <p:cViewPr>
      <p:scale>
        <a:sx n="100" d="100"/>
        <a:sy n="100" d="100"/>
      </p:scale>
      <p:origin x="0" y="24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1B3002-A6F1-42BC-8E4C-47F1E2AE6195}" type="datetimeFigureOut">
              <a:rPr lang="en-CA" smtClean="0"/>
              <a:t>2019-11-28</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C596F7-9DFA-44DA-8E5B-2194893D05C6}" type="slidenum">
              <a:rPr lang="en-CA" smtClean="0"/>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Have you ever noticed that the way people speak changes based on where they are, or who they are with? If you change the way you speak depending on the situation, you’re changing what’s called your register of language. There are different registers of language, two of which we’re going to look at today: formal, and informal.</a:t>
            </a:r>
            <a:endParaRPr lang="en-CA" dirty="0"/>
          </a:p>
        </p:txBody>
      </p:sp>
      <p:sp>
        <p:nvSpPr>
          <p:cNvPr id="4" name="Slide Number Placeholder 3"/>
          <p:cNvSpPr>
            <a:spLocks noGrp="1"/>
          </p:cNvSpPr>
          <p:nvPr>
            <p:ph type="sldNum" sz="quarter" idx="10"/>
          </p:nvPr>
        </p:nvSpPr>
        <p:spPr/>
        <p:txBody>
          <a:bodyPr/>
          <a:lstStyle/>
          <a:p>
            <a:fld id="{D9C596F7-9DFA-44DA-8E5B-2194893D05C6}" type="slidenum">
              <a:rPr lang="en-CA" smtClean="0"/>
              <a:t>1</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A formal register may sound very “proper,” and often includes full sentences with thoughtfully chosen, professional sounding words. A formal register often sounds polite and calm. </a:t>
            </a:r>
          </a:p>
          <a:p>
            <a:r>
              <a:rPr lang="en-CA" sz="1200" kern="1200" dirty="0" smtClean="0">
                <a:solidFill>
                  <a:schemeClr val="tx1"/>
                </a:solidFill>
                <a:latin typeface="+mn-lt"/>
                <a:ea typeface="+mn-ea"/>
                <a:cs typeface="+mn-cs"/>
              </a:rPr>
              <a:t> </a:t>
            </a:r>
          </a:p>
          <a:p>
            <a:r>
              <a:rPr lang="en-CA" sz="1200" kern="1200" dirty="0" smtClean="0">
                <a:solidFill>
                  <a:schemeClr val="tx1"/>
                </a:solidFill>
                <a:latin typeface="+mn-lt"/>
                <a:ea typeface="+mn-ea"/>
                <a:cs typeface="+mn-cs"/>
                <a:sym typeface="Webdings"/>
              </a:rPr>
              <a:t></a:t>
            </a:r>
            <a:r>
              <a:rPr lang="en-CA" sz="1200" kern="1200" dirty="0" smtClean="0">
                <a:solidFill>
                  <a:schemeClr val="tx1"/>
                </a:solidFill>
                <a:latin typeface="+mn-lt"/>
                <a:ea typeface="+mn-ea"/>
                <a:cs typeface="+mn-cs"/>
              </a:rPr>
              <a:t> Ask: When might this be the best register of language to use? Answers could include when speaking to someone important, at a job interview, when talking to a grandparent, etc.</a:t>
            </a:r>
          </a:p>
          <a:p>
            <a:endParaRPr lang="en-CA" dirty="0"/>
          </a:p>
        </p:txBody>
      </p:sp>
      <p:sp>
        <p:nvSpPr>
          <p:cNvPr id="4" name="Slide Number Placeholder 3"/>
          <p:cNvSpPr>
            <a:spLocks noGrp="1"/>
          </p:cNvSpPr>
          <p:nvPr>
            <p:ph type="sldNum" sz="quarter" idx="10"/>
          </p:nvPr>
        </p:nvSpPr>
        <p:spPr/>
        <p:txBody>
          <a:bodyPr/>
          <a:lstStyle/>
          <a:p>
            <a:fld id="{D9C596F7-9DFA-44DA-8E5B-2194893D05C6}" type="slidenum">
              <a:rPr lang="en-CA" smtClean="0"/>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An informal register is more casual, relies less on the rules of grammar and sentence structure, and might include contractions and slang words. Emotions and swearing might be included in a conversation using an informal register as well.</a:t>
            </a:r>
          </a:p>
          <a:p>
            <a:r>
              <a:rPr lang="en-CA" sz="1200" kern="1200" dirty="0" smtClean="0">
                <a:solidFill>
                  <a:schemeClr val="tx1"/>
                </a:solidFill>
                <a:latin typeface="+mn-lt"/>
                <a:ea typeface="+mn-ea"/>
                <a:cs typeface="+mn-cs"/>
              </a:rPr>
              <a:t> </a:t>
            </a:r>
          </a:p>
          <a:p>
            <a:r>
              <a:rPr lang="en-CA" sz="1200" kern="1200" dirty="0" smtClean="0">
                <a:solidFill>
                  <a:schemeClr val="tx1"/>
                </a:solidFill>
                <a:latin typeface="+mn-lt"/>
                <a:ea typeface="+mn-ea"/>
                <a:cs typeface="+mn-cs"/>
                <a:sym typeface="Webdings"/>
              </a:rPr>
              <a:t></a:t>
            </a:r>
            <a:r>
              <a:rPr lang="en-CA" sz="1200" kern="1200" dirty="0" smtClean="0">
                <a:solidFill>
                  <a:schemeClr val="tx1"/>
                </a:solidFill>
                <a:latin typeface="+mn-lt"/>
                <a:ea typeface="+mn-ea"/>
                <a:cs typeface="+mn-cs"/>
              </a:rPr>
              <a:t> Ask:  When might this be the best register of language to use? Answers could include when you’re at home or with friends.</a:t>
            </a:r>
          </a:p>
          <a:p>
            <a:endParaRPr lang="en-CA" dirty="0"/>
          </a:p>
        </p:txBody>
      </p:sp>
      <p:sp>
        <p:nvSpPr>
          <p:cNvPr id="4" name="Slide Number Placeholder 3"/>
          <p:cNvSpPr>
            <a:spLocks noGrp="1"/>
          </p:cNvSpPr>
          <p:nvPr>
            <p:ph type="sldNum" sz="quarter" idx="10"/>
          </p:nvPr>
        </p:nvSpPr>
        <p:spPr/>
        <p:txBody>
          <a:bodyPr/>
          <a:lstStyle/>
          <a:p>
            <a:fld id="{D9C596F7-9DFA-44DA-8E5B-2194893D05C6}" type="slidenum">
              <a:rPr lang="en-CA" smtClean="0"/>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sym typeface="Webdings"/>
              </a:rPr>
              <a:t></a:t>
            </a:r>
            <a:r>
              <a:rPr lang="en-CA" sz="1200" kern="1200" dirty="0" smtClean="0">
                <a:solidFill>
                  <a:schemeClr val="tx1"/>
                </a:solidFill>
                <a:latin typeface="+mn-lt"/>
                <a:ea typeface="+mn-ea"/>
                <a:cs typeface="+mn-cs"/>
              </a:rPr>
              <a:t> Point out that you aren’t saying one style of language is right, while the other is wrong – simply that they are different, and that there’s a time and place where each is acceptable. </a:t>
            </a:r>
          </a:p>
          <a:p>
            <a:r>
              <a:rPr lang="en-CA"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One way to figure out which register of language is the most appropriate is to observe other people in the same environment. We’ve all heard the phrase “When in Rome, do as the Romans do,” and that’s really what we’re referring to here.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How formal or informal is the communication around you? If the person or people you’re with are speaking very casually, it</a:t>
            </a:r>
            <a:r>
              <a:rPr lang="en-CA" sz="1200" kern="1200" baseline="0" dirty="0" smtClean="0">
                <a:solidFill>
                  <a:schemeClr val="tx1"/>
                </a:solidFill>
                <a:latin typeface="+mn-lt"/>
                <a:ea typeface="+mn-ea"/>
                <a:cs typeface="+mn-cs"/>
              </a:rPr>
              <a:t> may be</a:t>
            </a:r>
            <a:r>
              <a:rPr lang="en-CA" sz="1200" kern="1200" dirty="0" smtClean="0">
                <a:solidFill>
                  <a:schemeClr val="tx1"/>
                </a:solidFill>
                <a:latin typeface="+mn-lt"/>
                <a:ea typeface="+mn-ea"/>
                <a:cs typeface="+mn-cs"/>
              </a:rPr>
              <a:t> okay for you to speak casually too.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If they’re communicating with a more formal register, it’s a good idea for you to communicate that way as well.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If you’re somewhere new and aren’t sure yet, it’s often best to fall on a more formal register until you have the opportunity to observe others and make a decision. </a:t>
            </a:r>
          </a:p>
        </p:txBody>
      </p:sp>
      <p:sp>
        <p:nvSpPr>
          <p:cNvPr id="4" name="Slide Number Placeholder 3"/>
          <p:cNvSpPr>
            <a:spLocks noGrp="1"/>
          </p:cNvSpPr>
          <p:nvPr>
            <p:ph type="sldNum" sz="quarter" idx="10"/>
          </p:nvPr>
        </p:nvSpPr>
        <p:spPr/>
        <p:txBody>
          <a:bodyPr/>
          <a:lstStyle/>
          <a:p>
            <a:fld id="{D9C596F7-9DFA-44DA-8E5B-2194893D05C6}" type="slidenum">
              <a:rPr lang="en-CA" smtClean="0"/>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CA" sz="1200" kern="1200" dirty="0" smtClean="0">
                <a:solidFill>
                  <a:schemeClr val="tx1"/>
                </a:solidFill>
                <a:latin typeface="+mn-lt"/>
                <a:ea typeface="+mn-ea"/>
                <a:cs typeface="+mn-cs"/>
              </a:rPr>
              <a:t>People</a:t>
            </a:r>
            <a:r>
              <a:rPr lang="en-CA" sz="1200" kern="1200" baseline="0" dirty="0" smtClean="0">
                <a:solidFill>
                  <a:schemeClr val="tx1"/>
                </a:solidFill>
                <a:latin typeface="+mn-lt"/>
                <a:ea typeface="+mn-ea"/>
                <a:cs typeface="+mn-cs"/>
              </a:rPr>
              <a:t> can surprise us, and that’s why watching how they communicate (and how others communicate with them) is such a great learning tool.  </a:t>
            </a:r>
          </a:p>
          <a:p>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We suggested earlier that it might be appropriate to use a formal register with someone important or powerful. But what if that person is using extremely informal language themselves? What if the rich, powerful person you meet swears</a:t>
            </a:r>
            <a:r>
              <a:rPr lang="en-CA" sz="1200" kern="1200" baseline="0" dirty="0" smtClean="0">
                <a:solidFill>
                  <a:schemeClr val="tx1"/>
                </a:solidFill>
                <a:latin typeface="+mn-lt"/>
                <a:ea typeface="+mn-ea"/>
                <a:cs typeface="+mn-cs"/>
              </a:rPr>
              <a:t> like </a:t>
            </a:r>
            <a:r>
              <a:rPr lang="en-CA" sz="1200" kern="1200" dirty="0" smtClean="0">
                <a:solidFill>
                  <a:schemeClr val="tx1"/>
                </a:solidFill>
                <a:latin typeface="+mn-lt"/>
                <a:ea typeface="+mn-ea"/>
                <a:cs typeface="+mn-cs"/>
              </a:rPr>
              <a:t>Samuel L. Jackson in Snakes on a Plane or Pulp Fiction?  Would you choose a more casual</a:t>
            </a:r>
            <a:r>
              <a:rPr lang="en-CA" sz="1200" kern="1200" baseline="0" dirty="0" smtClean="0">
                <a:solidFill>
                  <a:schemeClr val="tx1"/>
                </a:solidFill>
                <a:latin typeface="+mn-lt"/>
                <a:ea typeface="+mn-ea"/>
                <a:cs typeface="+mn-cs"/>
              </a:rPr>
              <a:t> style of communication with them?</a:t>
            </a:r>
            <a:endParaRPr lang="en-CA" sz="1200" kern="1200" dirty="0" smtClean="0">
              <a:solidFill>
                <a:schemeClr val="tx1"/>
              </a:solidFill>
              <a:latin typeface="+mn-lt"/>
              <a:ea typeface="+mn-ea"/>
              <a:cs typeface="+mn-cs"/>
            </a:endParaRPr>
          </a:p>
          <a:p>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On the flip side, what if</a:t>
            </a:r>
            <a:r>
              <a:rPr lang="en-CA" sz="1200" kern="1200" baseline="0" dirty="0" smtClean="0">
                <a:solidFill>
                  <a:schemeClr val="tx1"/>
                </a:solidFill>
                <a:latin typeface="+mn-lt"/>
                <a:ea typeface="+mn-ea"/>
                <a:cs typeface="+mn-cs"/>
              </a:rPr>
              <a:t> someone you hang out with socially struggles to understand casual language, or isn’t comfortable with things like slang or swearing. Would you modify your language so they feel comfortable and understand what you’re saying? </a:t>
            </a:r>
            <a:endParaRPr lang="en-CA" dirty="0"/>
          </a:p>
        </p:txBody>
      </p:sp>
      <p:sp>
        <p:nvSpPr>
          <p:cNvPr id="4" name="Slide Number Placeholder 3"/>
          <p:cNvSpPr>
            <a:spLocks noGrp="1"/>
          </p:cNvSpPr>
          <p:nvPr>
            <p:ph type="sldNum" sz="quarter" idx="10"/>
          </p:nvPr>
        </p:nvSpPr>
        <p:spPr/>
        <p:txBody>
          <a:bodyPr/>
          <a:lstStyle/>
          <a:p>
            <a:fld id="{D9C596F7-9DFA-44DA-8E5B-2194893D05C6}" type="slidenum">
              <a:rPr lang="en-CA" smtClean="0"/>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We also have to consider what you’re telling people with your register of language. People can make judgements based on how you speak – whether it’s formally, or informally. Your words and tone subtly tell a story about who you are, and choosing your tone means you get to be in charge of that story.</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sym typeface="Webdings"/>
              </a:rPr>
              <a:t></a:t>
            </a:r>
            <a:r>
              <a:rPr lang="en-CA" sz="1200" kern="1200" dirty="0" smtClean="0">
                <a:solidFill>
                  <a:schemeClr val="tx1"/>
                </a:solidFill>
                <a:latin typeface="+mn-lt"/>
                <a:ea typeface="+mn-ea"/>
                <a:cs typeface="+mn-cs"/>
              </a:rPr>
              <a:t> Ask:  If you were in a group of people who only speak casually and you communicate with them using just a formal register, what assumptions might they make about you? Answers might include that you’re stuck up or think you’re too good for them. Mention that this is particularly challenging if the people we’re referring to here are family members. If all the communication in your home is at an extremely informal register, and you begin communicating very formally, it can be interpreted as rejecting or trying to distance yourself from your family members.</a:t>
            </a:r>
          </a:p>
          <a:p>
            <a:r>
              <a:rPr lang="en-CA" sz="1200" kern="1200" dirty="0" smtClean="0">
                <a:solidFill>
                  <a:schemeClr val="tx1"/>
                </a:solidFill>
                <a:latin typeface="+mn-lt"/>
                <a:ea typeface="+mn-ea"/>
                <a:cs typeface="+mn-cs"/>
              </a:rPr>
              <a:t> </a:t>
            </a:r>
          </a:p>
          <a:p>
            <a:r>
              <a:rPr lang="en-CA" sz="1200" kern="1200" dirty="0" smtClean="0">
                <a:solidFill>
                  <a:schemeClr val="tx1"/>
                </a:solidFill>
                <a:latin typeface="+mn-lt"/>
                <a:ea typeface="+mn-ea"/>
                <a:cs typeface="+mn-cs"/>
                <a:sym typeface="Webdings"/>
              </a:rPr>
              <a:t></a:t>
            </a:r>
            <a:r>
              <a:rPr lang="en-CA" sz="1200" kern="1200" dirty="0" smtClean="0">
                <a:solidFill>
                  <a:schemeClr val="tx1"/>
                </a:solidFill>
                <a:latin typeface="+mn-lt"/>
                <a:ea typeface="+mn-ea"/>
                <a:cs typeface="+mn-cs"/>
              </a:rPr>
              <a:t> Ask:  If you were in a more professional setting where a formal register is expected, and you communicate very casually, what assumptions might they make about you? Answers could include that you’re not very educated, or that you’re not going to fit into that work environment. Mention that this can create a big challenge if you’re perfectly capable of doing a job, but project something that tells the person in charge of hiring that you’re not. You may never get the chance to show them what a great employee you would be.  </a:t>
            </a:r>
            <a:endParaRPr lang="en-CA" sz="1200" kern="1200" dirty="0" smtClean="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D9C596F7-9DFA-44DA-8E5B-2194893D05C6}" type="slidenum">
              <a:rPr lang="en-CA" smtClean="0"/>
              <a:t>6</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44A92C7D-FC10-408A-B2F3-2B10F902578E}" type="datetimeFigureOut">
              <a:rPr lang="en-CA" smtClean="0"/>
              <a:t>2019-11-28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0758454-3DE9-4AC6-9299-950D5E8DDF29}" type="slidenum">
              <a:rPr lang="en-CA" smtClean="0"/>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4A92C7D-FC10-408A-B2F3-2B10F902578E}" type="datetimeFigureOut">
              <a:rPr lang="en-CA" smtClean="0"/>
              <a:t>2019-11-28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0758454-3DE9-4AC6-9299-950D5E8DDF29}"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4A92C7D-FC10-408A-B2F3-2B10F902578E}" type="datetimeFigureOut">
              <a:rPr lang="en-CA" smtClean="0"/>
              <a:t>2019-11-28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0758454-3DE9-4AC6-9299-950D5E8DDF29}"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4A92C7D-FC10-408A-B2F3-2B10F902578E}" type="datetimeFigureOut">
              <a:rPr lang="en-CA" smtClean="0"/>
              <a:t>2019-11-28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0758454-3DE9-4AC6-9299-950D5E8DDF29}"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A92C7D-FC10-408A-B2F3-2B10F902578E}" type="datetimeFigureOut">
              <a:rPr lang="en-CA" smtClean="0"/>
              <a:t>2019-11-28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0758454-3DE9-4AC6-9299-950D5E8DDF29}" type="slidenum">
              <a:rPr lang="en-CA" smtClean="0"/>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44A92C7D-FC10-408A-B2F3-2B10F902578E}" type="datetimeFigureOut">
              <a:rPr lang="en-CA" smtClean="0"/>
              <a:t>2019-11-28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0758454-3DE9-4AC6-9299-950D5E8DDF29}"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44A92C7D-FC10-408A-B2F3-2B10F902578E}" type="datetimeFigureOut">
              <a:rPr lang="en-CA" smtClean="0"/>
              <a:t>2019-11-28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0758454-3DE9-4AC6-9299-950D5E8DDF29}"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44A92C7D-FC10-408A-B2F3-2B10F902578E}" type="datetimeFigureOut">
              <a:rPr lang="en-CA" smtClean="0"/>
              <a:t>2019-11-28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0758454-3DE9-4AC6-9299-950D5E8DDF29}"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A92C7D-FC10-408A-B2F3-2B10F902578E}" type="datetimeFigureOut">
              <a:rPr lang="en-CA" smtClean="0"/>
              <a:t>2019-11-28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0758454-3DE9-4AC6-9299-950D5E8DDF29}"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A92C7D-FC10-408A-B2F3-2B10F902578E}" type="datetimeFigureOut">
              <a:rPr lang="en-CA" smtClean="0"/>
              <a:t>2019-11-28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0758454-3DE9-4AC6-9299-950D5E8DDF29}"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A92C7D-FC10-408A-B2F3-2B10F902578E}" type="datetimeFigureOut">
              <a:rPr lang="en-CA" smtClean="0"/>
              <a:t>2019-11-28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0758454-3DE9-4AC6-9299-950D5E8DDF29}"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A92C7D-FC10-408A-B2F3-2B10F902578E}" type="datetimeFigureOut">
              <a:rPr lang="en-CA" smtClean="0"/>
              <a:t>2019-11-28</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58454-3DE9-4AC6-9299-950D5E8DDF29}"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www.iclipart.com/dodl.php?linklokauth=LzcyMS9zbWFsbC9iYXRjaF8wNS8wMDA3MjEtMDAwNS0wMDAwMDYuanBnLDE1NzQ5ODYyNjcsNzYuNjQuNDcuNDcsMCwwLExMXzAsLDkxODViMjBmZDFkOTkzOTE4ODNlNWEzNzI4YWI0NjQ3/000721-0005-000006.jpg"/>
          <p:cNvPicPr>
            <a:picLocks noChangeAspect="1" noChangeArrowheads="1"/>
          </p:cNvPicPr>
          <p:nvPr/>
        </p:nvPicPr>
        <p:blipFill>
          <a:blip r:embed="rId3" cstate="print"/>
          <a:srcRect l="3866" r="3343"/>
          <a:stretch>
            <a:fillRect/>
          </a:stretch>
        </p:blipFill>
        <p:spPr bwMode="auto">
          <a:xfrm>
            <a:off x="0" y="-1"/>
            <a:ext cx="9144000" cy="6858001"/>
          </a:xfrm>
          <a:prstGeom prst="rect">
            <a:avLst/>
          </a:prstGeom>
          <a:noFill/>
        </p:spPr>
      </p:pic>
      <p:sp>
        <p:nvSpPr>
          <p:cNvPr id="2" name="Title 1"/>
          <p:cNvSpPr>
            <a:spLocks noGrp="1"/>
          </p:cNvSpPr>
          <p:nvPr>
            <p:ph type="ctrTitle"/>
          </p:nvPr>
        </p:nvSpPr>
        <p:spPr>
          <a:xfrm>
            <a:off x="762000" y="457200"/>
            <a:ext cx="7772400" cy="1470025"/>
          </a:xfrm>
          <a:solidFill>
            <a:srgbClr val="FFFFFF">
              <a:alpha val="69804"/>
            </a:srgbClr>
          </a:solidFill>
        </p:spPr>
        <p:txBody>
          <a:bodyPr>
            <a:noAutofit/>
          </a:bodyPr>
          <a:lstStyle/>
          <a:p>
            <a:r>
              <a:rPr lang="en-CA" sz="6600" b="1" dirty="0" smtClean="0"/>
              <a:t>Registers of Language</a:t>
            </a:r>
            <a:endParaRPr lang="en-CA" sz="66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https://www.iclipart.com/dodl.php?linklokauth=LzA0Ny9zbWFsbC9iYXRjaF83NC8wMDAwNDctMDA3NC0wMDQzMjIuanBnLDE1NzQ5ODM2MDAsNzYuNjQuNDcuNDcsMCwwLExMXzAscGhvdG9zLDY5OWFmNDc1NmJmNTgyZTEzNGMyZWEyZjNhMDM0Zjg5/000047-0074-004322.jpg"/>
          <p:cNvPicPr>
            <a:picLocks noChangeAspect="1" noChangeArrowheads="1"/>
          </p:cNvPicPr>
          <p:nvPr/>
        </p:nvPicPr>
        <p:blipFill>
          <a:blip r:embed="rId3" cstate="print"/>
          <a:srcRect l="11167"/>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648200" y="1219200"/>
            <a:ext cx="4191000" cy="1143000"/>
          </a:xfrm>
          <a:solidFill>
            <a:srgbClr val="FFFFEB">
              <a:alpha val="69804"/>
            </a:srgbClr>
          </a:solidFill>
        </p:spPr>
        <p:txBody>
          <a:bodyPr/>
          <a:lstStyle/>
          <a:p>
            <a:r>
              <a:rPr lang="en-CA" dirty="0" smtClean="0"/>
              <a:t>Formal Register</a:t>
            </a:r>
            <a:endParaRPr lang="en-CA" dirty="0"/>
          </a:p>
        </p:txBody>
      </p:sp>
      <p:sp>
        <p:nvSpPr>
          <p:cNvPr id="3" name="Content Placeholder 2"/>
          <p:cNvSpPr>
            <a:spLocks noGrp="1"/>
          </p:cNvSpPr>
          <p:nvPr>
            <p:ph idx="1"/>
          </p:nvPr>
        </p:nvSpPr>
        <p:spPr>
          <a:xfrm>
            <a:off x="4648200" y="2362200"/>
            <a:ext cx="4191000" cy="3429001"/>
          </a:xfrm>
          <a:solidFill>
            <a:srgbClr val="FFFFEB">
              <a:alpha val="69804"/>
            </a:srgbClr>
          </a:solidFill>
        </p:spPr>
        <p:txBody>
          <a:bodyPr/>
          <a:lstStyle/>
          <a:p>
            <a:r>
              <a:rPr lang="en-CA" dirty="0" smtClean="0"/>
              <a:t>Full sentences</a:t>
            </a:r>
          </a:p>
          <a:p>
            <a:r>
              <a:rPr lang="en-CA" dirty="0" smtClean="0"/>
              <a:t>Professional sounding words</a:t>
            </a:r>
          </a:p>
          <a:p>
            <a:r>
              <a:rPr lang="en-CA" dirty="0" smtClean="0"/>
              <a:t>Polite</a:t>
            </a:r>
          </a:p>
          <a:p>
            <a:r>
              <a:rPr lang="en-CA" dirty="0" smtClean="0"/>
              <a:t>Calm</a:t>
            </a:r>
            <a:endParaRPr lang="en-C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www.iclipart.com/dodl.php?linklokauth=LzA0Ny9zbWFsbC9iYXRjaF83NS8wMDAwNDctMDA3NS0wMDEzODMuanBnLDE1NzQ5ODI1MjIsNzYuNjQuNDcuNDcsMCwwLExMXzAscGhvdG9zLGRlNzgyYzY2YzNlZDdiNTY5MGEyNmNkOGM4NzhlZjQz/000047-0075-001383.jpg"/>
          <p:cNvPicPr>
            <a:picLocks noChangeAspect="1" noChangeArrowheads="1"/>
          </p:cNvPicPr>
          <p:nvPr/>
        </p:nvPicPr>
        <p:blipFill>
          <a:blip r:embed="rId3" cstate="print"/>
          <a:srcRect r="11167"/>
          <a:stretch>
            <a:fillRect/>
          </a:stretch>
        </p:blipFill>
        <p:spPr bwMode="auto">
          <a:xfrm>
            <a:off x="-1" y="0"/>
            <a:ext cx="9144001" cy="6858000"/>
          </a:xfrm>
          <a:prstGeom prst="rect">
            <a:avLst/>
          </a:prstGeom>
          <a:noFill/>
        </p:spPr>
      </p:pic>
      <p:sp>
        <p:nvSpPr>
          <p:cNvPr id="3" name="Content Placeholder 2"/>
          <p:cNvSpPr>
            <a:spLocks noGrp="1"/>
          </p:cNvSpPr>
          <p:nvPr>
            <p:ph idx="1"/>
          </p:nvPr>
        </p:nvSpPr>
        <p:spPr>
          <a:xfrm>
            <a:off x="685800" y="2438400"/>
            <a:ext cx="7772400" cy="3962400"/>
          </a:xfrm>
          <a:solidFill>
            <a:srgbClr val="FFFFEB">
              <a:alpha val="69804"/>
            </a:srgbClr>
          </a:solidFill>
        </p:spPr>
        <p:txBody>
          <a:bodyPr/>
          <a:lstStyle/>
          <a:p>
            <a:pPr>
              <a:spcAft>
                <a:spcPts val="1200"/>
              </a:spcAft>
              <a:buNone/>
            </a:pPr>
            <a:r>
              <a:rPr lang="en-CA" sz="4400" dirty="0" smtClean="0">
                <a:latin typeface="+mj-lt"/>
              </a:rPr>
              <a:t>Informal Register</a:t>
            </a:r>
          </a:p>
          <a:p>
            <a:r>
              <a:rPr lang="en-CA" dirty="0" smtClean="0"/>
              <a:t>Casual</a:t>
            </a:r>
          </a:p>
          <a:p>
            <a:r>
              <a:rPr lang="en-CA" dirty="0" smtClean="0"/>
              <a:t>Fewer rules</a:t>
            </a:r>
          </a:p>
          <a:p>
            <a:r>
              <a:rPr lang="en-CA" dirty="0" smtClean="0"/>
              <a:t>Using contractions </a:t>
            </a:r>
          </a:p>
          <a:p>
            <a:r>
              <a:rPr lang="en-CA" dirty="0" smtClean="0"/>
              <a:t>Slang or swearing more accepted </a:t>
            </a:r>
          </a:p>
          <a:p>
            <a:r>
              <a:rPr lang="en-CA" dirty="0" smtClean="0"/>
              <a:t>Can express more emotion</a:t>
            </a:r>
          </a:p>
          <a:p>
            <a:endParaRPr lang="en-CA" dirty="0" smtClean="0"/>
          </a:p>
          <a:p>
            <a:endParaRPr lang="en-C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www.iclipart.com/dodl.php?linklokauth=LzI3NC9zbWFsbC9iYXRjaF8wMi9sYW5kbWFya19ibHVlXzYwMTY4OS5qcGcsMTU3NDk4MjI0Nyw3Ni42NC40Ny40NywwLDAsTExfMCwsNTQ4ODZkYTUxMzRhZDM0OTk1NDQ1Y2Y0NjBlYzQ4OTA%3D/landmark_blue_601689.jpg"/>
          <p:cNvPicPr>
            <a:picLocks noChangeAspect="1" noChangeArrowheads="1"/>
          </p:cNvPicPr>
          <p:nvPr/>
        </p:nvPicPr>
        <p:blipFill>
          <a:blip r:embed="rId3" cstate="print"/>
          <a:srcRect r="14000"/>
          <a:stretch>
            <a:fillRect/>
          </a:stretch>
        </p:blipFill>
        <p:spPr bwMode="auto">
          <a:xfrm>
            <a:off x="0" y="1"/>
            <a:ext cx="9144000" cy="6858000"/>
          </a:xfrm>
          <a:prstGeom prst="rect">
            <a:avLst/>
          </a:prstGeom>
          <a:noFill/>
        </p:spPr>
      </p:pic>
      <p:sp>
        <p:nvSpPr>
          <p:cNvPr id="2" name="Title 1"/>
          <p:cNvSpPr>
            <a:spLocks noGrp="1"/>
          </p:cNvSpPr>
          <p:nvPr>
            <p:ph type="title"/>
          </p:nvPr>
        </p:nvSpPr>
        <p:spPr>
          <a:xfrm>
            <a:off x="5105400" y="198438"/>
            <a:ext cx="3810000" cy="2011362"/>
          </a:xfrm>
        </p:spPr>
        <p:txBody>
          <a:bodyPr>
            <a:normAutofit/>
          </a:bodyPr>
          <a:lstStyle/>
          <a:p>
            <a:r>
              <a:rPr lang="en-CA" dirty="0" smtClean="0">
                <a:solidFill>
                  <a:schemeClr val="bg1"/>
                </a:solidFill>
                <a:effectLst>
                  <a:outerShdw blurRad="38100" dist="38100" dir="2700000" algn="tl">
                    <a:srgbClr val="000000">
                      <a:alpha val="43137"/>
                    </a:srgbClr>
                  </a:outerShdw>
                </a:effectLst>
              </a:rPr>
              <a:t>Choosing a Register</a:t>
            </a:r>
            <a:endParaRPr lang="en-CA"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www.iclipart.com/dodl.php?linklokauth=LzI4My9zbWFsbC9iYXRjaF8zMy8wMDAyODMtMDAzMy0wMDAxODMuanBnLDE1NzQ5ODQ0MTIsNzYuNjQuNDcuNDcsMCwwLExMXzAsLGE5Y2YwMmJlYWJkMzhlYjcxN2Q5Mjg0MzM0ZjNmM2Fm/000283-0033-000183.jpg"/>
          <p:cNvPicPr>
            <a:picLocks noChangeAspect="1" noChangeArrowheads="1"/>
          </p:cNvPicPr>
          <p:nvPr/>
        </p:nvPicPr>
        <p:blipFill>
          <a:blip r:embed="rId3" cstate="print"/>
          <a:srcRect r="27000"/>
          <a:stretch>
            <a:fillRect/>
          </a:stretch>
        </p:blipFill>
        <p:spPr bwMode="auto">
          <a:xfrm flipH="1">
            <a:off x="5181600" y="3283808"/>
            <a:ext cx="3962400" cy="3574192"/>
          </a:xfrm>
          <a:prstGeom prst="rect">
            <a:avLst/>
          </a:prstGeom>
          <a:noFill/>
        </p:spPr>
      </p:pic>
      <p:pic>
        <p:nvPicPr>
          <p:cNvPr id="6152" name="Picture 8" descr="https://www.iclipart.com/dodl.php?linklokauth=LzU1My9zbWFsbC9iYXRjaF8wMS9aTFQwNzM5Mi5qcGcsMTU3NDk4NDkxNyw3Ni42NC40Ny40NywwLDAsTExfMCxwaG90b3MsZDNlMTM4Mzk0NGYwMTdiMmYzZGQ1Mjk1NmNiOGM5ODQ%3D/ZLT07392.jpg"/>
          <p:cNvPicPr>
            <a:picLocks noChangeAspect="1" noChangeArrowheads="1"/>
          </p:cNvPicPr>
          <p:nvPr/>
        </p:nvPicPr>
        <p:blipFill>
          <a:blip r:embed="rId4" cstate="print"/>
          <a:srcRect b="15789"/>
          <a:stretch>
            <a:fillRect/>
          </a:stretch>
        </p:blipFill>
        <p:spPr bwMode="auto">
          <a:xfrm flipH="1">
            <a:off x="0" y="3200400"/>
            <a:ext cx="2953512" cy="3657600"/>
          </a:xfrm>
          <a:prstGeom prst="rect">
            <a:avLst/>
          </a:prstGeom>
          <a:noFill/>
        </p:spPr>
      </p:pic>
      <p:sp>
        <p:nvSpPr>
          <p:cNvPr id="8" name="Rectangle 7"/>
          <p:cNvSpPr/>
          <p:nvPr/>
        </p:nvSpPr>
        <p:spPr>
          <a:xfrm>
            <a:off x="0" y="0"/>
            <a:ext cx="9144000" cy="3200400"/>
          </a:xfrm>
          <a:prstGeom prst="rect">
            <a:avLst/>
          </a:prstGeom>
          <a:gradFill flip="none" rotWithShape="1">
            <a:gsLst>
              <a:gs pos="50000">
                <a:schemeClr val="accent1">
                  <a:lumMod val="75000"/>
                </a:schemeClr>
              </a:gs>
              <a:gs pos="50000">
                <a:schemeClr val="accent1">
                  <a:tint val="44500"/>
                  <a:satMod val="160000"/>
                </a:schemeClr>
              </a:gs>
              <a:gs pos="100000">
                <a:schemeClr val="accent1">
                  <a:tint val="23500"/>
                  <a:satMod val="16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CA" dirty="0" smtClean="0">
                <a:solidFill>
                  <a:schemeClr val="bg1"/>
                </a:solidFill>
              </a:rPr>
              <a:t>Choosing a Register</a:t>
            </a:r>
            <a:endParaRPr lang="en-CA" dirty="0">
              <a:solidFill>
                <a:schemeClr val="bg1"/>
              </a:solidFill>
            </a:endParaRPr>
          </a:p>
        </p:txBody>
      </p:sp>
      <p:sp>
        <p:nvSpPr>
          <p:cNvPr id="3" name="Content Placeholder 2"/>
          <p:cNvSpPr>
            <a:spLocks noGrp="1"/>
          </p:cNvSpPr>
          <p:nvPr>
            <p:ph idx="1"/>
          </p:nvPr>
        </p:nvSpPr>
        <p:spPr>
          <a:xfrm>
            <a:off x="457200" y="1981200"/>
            <a:ext cx="8229600" cy="1524000"/>
          </a:xfrm>
        </p:spPr>
        <p:txBody>
          <a:bodyPr numCol="2"/>
          <a:lstStyle/>
          <a:p>
            <a:pPr>
              <a:spcBef>
                <a:spcPts val="0"/>
              </a:spcBef>
              <a:buNone/>
            </a:pPr>
            <a:r>
              <a:rPr lang="en-CA" dirty="0" smtClean="0"/>
              <a:t>More comfortable </a:t>
            </a:r>
          </a:p>
          <a:p>
            <a:pPr>
              <a:spcBef>
                <a:spcPts val="0"/>
              </a:spcBef>
              <a:buNone/>
            </a:pPr>
            <a:r>
              <a:rPr lang="en-CA" dirty="0" smtClean="0"/>
              <a:t>with </a:t>
            </a:r>
            <a:r>
              <a:rPr lang="en-CA" b="1" dirty="0" smtClean="0"/>
              <a:t>informal</a:t>
            </a:r>
            <a:r>
              <a:rPr lang="en-CA" dirty="0" smtClean="0"/>
              <a:t> register</a:t>
            </a:r>
          </a:p>
          <a:p>
            <a:pPr marL="350838" indent="0">
              <a:buNone/>
            </a:pPr>
            <a:r>
              <a:rPr lang="en-CA" dirty="0" smtClean="0"/>
              <a:t>More comfortable with </a:t>
            </a:r>
            <a:r>
              <a:rPr lang="en-CA" b="1" dirty="0" smtClean="0"/>
              <a:t>formal</a:t>
            </a:r>
            <a:r>
              <a:rPr lang="en-CA" dirty="0" smtClean="0"/>
              <a:t> register</a:t>
            </a:r>
            <a:endParaRPr lang="en-C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iclipart.com/dodl.php?linklokauth=LzA0Ny9zbWFsbC9iYXRjaF82OC8wMDAwNDctMDA2OC0wMDA5MTkuanBnLDE1NzQ5ODY3NTMsNzYuNjQuNDcuNDcsMCwwLExMXzAscGhvdG9zLDU0ODM3MGFiYmQ1NTVjMzk2ODQyODY3M2E5MjZkOTY3/000047-0068-000919.jpg"/>
          <p:cNvPicPr>
            <a:picLocks noChangeAspect="1" noChangeArrowheads="1"/>
          </p:cNvPicPr>
          <p:nvPr/>
        </p:nvPicPr>
        <p:blipFill>
          <a:blip r:embed="rId3" cstate="print"/>
          <a:srcRect r="11111"/>
          <a:stretch>
            <a:fillRect/>
          </a:stretch>
        </p:blipFill>
        <p:spPr bwMode="auto">
          <a:xfrm>
            <a:off x="-5717" y="0"/>
            <a:ext cx="9149717" cy="6858000"/>
          </a:xfrm>
          <a:prstGeom prst="rect">
            <a:avLst/>
          </a:prstGeom>
          <a:noFill/>
        </p:spPr>
      </p:pic>
      <p:sp>
        <p:nvSpPr>
          <p:cNvPr id="2" name="Title 1"/>
          <p:cNvSpPr>
            <a:spLocks noGrp="1"/>
          </p:cNvSpPr>
          <p:nvPr>
            <p:ph type="title"/>
          </p:nvPr>
        </p:nvSpPr>
        <p:spPr>
          <a:xfrm>
            <a:off x="914400" y="274638"/>
            <a:ext cx="5029200" cy="1143000"/>
          </a:xfrm>
          <a:solidFill>
            <a:schemeClr val="bg2">
              <a:lumMod val="90000"/>
              <a:alpha val="69804"/>
            </a:schemeClr>
          </a:solidFill>
        </p:spPr>
        <p:txBody>
          <a:bodyPr/>
          <a:lstStyle/>
          <a:p>
            <a:r>
              <a:rPr lang="en-CA" dirty="0" smtClean="0"/>
              <a:t>Choosing a Register</a:t>
            </a:r>
            <a:endParaRPr lang="en-CA" dirty="0"/>
          </a:p>
        </p:txBody>
      </p:sp>
      <p:sp>
        <p:nvSpPr>
          <p:cNvPr id="3" name="Content Placeholder 2"/>
          <p:cNvSpPr>
            <a:spLocks noGrp="1"/>
          </p:cNvSpPr>
          <p:nvPr>
            <p:ph idx="1"/>
          </p:nvPr>
        </p:nvSpPr>
        <p:spPr>
          <a:xfrm>
            <a:off x="1981200" y="1752600"/>
            <a:ext cx="2743200" cy="2697163"/>
          </a:xfrm>
          <a:solidFill>
            <a:srgbClr val="DDD9C3">
              <a:alpha val="69804"/>
            </a:srgbClr>
          </a:solidFill>
        </p:spPr>
        <p:txBody>
          <a:bodyPr/>
          <a:lstStyle/>
          <a:p>
            <a:pPr marL="168275" indent="0">
              <a:buNone/>
            </a:pPr>
            <a:r>
              <a:rPr lang="en-CA" dirty="0" smtClean="0"/>
              <a:t>Be in control. Know the impact of the choices you make.</a:t>
            </a:r>
            <a:endParaRPr lang="en-CA"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1365</TotalTime>
  <Words>543</Words>
  <Application>Microsoft Office PowerPoint</Application>
  <PresentationFormat>On-screen Show (4:3)</PresentationFormat>
  <Paragraphs>51</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Registers of Language</vt:lpstr>
      <vt:lpstr>Formal Register</vt:lpstr>
      <vt:lpstr>Slide 3</vt:lpstr>
      <vt:lpstr>Choosing a Register</vt:lpstr>
      <vt:lpstr>Choosing a Register</vt:lpstr>
      <vt:lpstr>Choosing a Register</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Registers of Language</dc:title>
  <dc:creator>Chris</dc:creator>
  <cp:lastModifiedBy>Chris</cp:lastModifiedBy>
  <cp:revision>135</cp:revision>
  <dcterms:created xsi:type="dcterms:W3CDTF">2019-11-28T22:33:44Z</dcterms:created>
  <dcterms:modified xsi:type="dcterms:W3CDTF">2019-11-29T21:19:34Z</dcterms:modified>
</cp:coreProperties>
</file>